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18.svg" ContentType="image/svg+xml"/>
  <Override PartName="/ppt/media/image38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6"/>
  </p:notesMasterIdLst>
  <p:sldIdLst>
    <p:sldId id="300" r:id="rId3"/>
    <p:sldId id="301" r:id="rId4"/>
    <p:sldId id="302" r:id="rId5"/>
    <p:sldId id="303" r:id="rId6"/>
    <p:sldId id="304" r:id="rId7"/>
    <p:sldId id="309" r:id="rId8"/>
    <p:sldId id="305" r:id="rId9"/>
    <p:sldId id="311" r:id="rId10"/>
    <p:sldId id="310" r:id="rId11"/>
    <p:sldId id="306" r:id="rId12"/>
    <p:sldId id="312" r:id="rId13"/>
    <p:sldId id="313" r:id="rId14"/>
    <p:sldId id="308" r:id="rId15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T H" initials="CH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262626"/>
    <a:srgbClr val="7721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21" autoAdjust="0"/>
    <p:restoredTop sz="96405"/>
  </p:normalViewPr>
  <p:slideViewPr>
    <p:cSldViewPr snapToGrid="0" snapToObjects="1">
      <p:cViewPr varScale="1">
        <p:scale>
          <a:sx n="94" d="100"/>
          <a:sy n="94" d="100"/>
        </p:scale>
        <p:origin x="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gs" Target="tags/tag16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6.jpeg>
</file>

<file path=ppt/media/image17.png>
</file>

<file path=ppt/media/image18.svg>
</file>

<file path=ppt/media/image19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8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png>
</file>

<file path=ppt/media/image38.sv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7.jpe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0FC520-B601-2148-876B-009DD977CB7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355C49-7AB4-BB4D-BFDF-6A908836B908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7.emf"/><Relationship Id="rId3" Type="http://schemas.openxmlformats.org/officeDocument/2006/relationships/image" Target="../media/image9.emf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30.jpeg"/><Relationship Id="rId3" Type="http://schemas.openxmlformats.org/officeDocument/2006/relationships/image" Target="../media/image29.emf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emf"/><Relationship Id="rId3" Type="http://schemas.openxmlformats.org/officeDocument/2006/relationships/image" Target="../media/image30.jpeg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emf"/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image" Target="../media/image9.emf"/><Relationship Id="rId4" Type="http://schemas.openxmlformats.org/officeDocument/2006/relationships/image" Target="../media/image2.emf"/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image" Target="../media/image9.emf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Relationship Id="rId3" Type="http://schemas.openxmlformats.org/officeDocument/2006/relationships/image" Target="../media/image12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image" Target="../media/image18.svg"/><Relationship Id="rId4" Type="http://schemas.openxmlformats.org/officeDocument/2006/relationships/image" Target="../media/image17.png"/><Relationship Id="rId3" Type="http://schemas.openxmlformats.org/officeDocument/2006/relationships/image" Target="../media/image9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0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1264" y="3888699"/>
            <a:ext cx="5799600" cy="406400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kumimoji="1" lang="zh-CN" altLang="en-US" sz="20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  <a:endParaRPr kumimoji="1" lang="zh-CN" altLang="en-US" dirty="0"/>
          </a:p>
        </p:txBody>
      </p:sp>
      <p:sp>
        <p:nvSpPr>
          <p:cNvPr id="4" name="日期占位符 3" hidden="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041D7-C0C8-B94A-8317-BF1D08024E63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 hidden="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DC770-FF79-6F43-8302-D9B49950C096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8" name="doubleline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41264" y="3888699"/>
            <a:ext cx="5799600" cy="406400"/>
          </a:xfrm>
          <a:prstGeom prst="rect">
            <a:avLst/>
          </a:prstGeom>
        </p:spPr>
      </p:pic>
      <p:pic>
        <p:nvPicPr>
          <p:cNvPr id="10" name="triangle"/>
          <p:cNvPicPr>
            <a:picLocks noChangeAspect="1"/>
          </p:cNvPicPr>
          <p:nvPr userDrawn="1"/>
        </p:nvPicPr>
        <p:blipFill>
          <a:blip r:embed="rId4">
            <a:alphaModFix amt="86000"/>
          </a:blip>
          <a:srcRect/>
          <a:stretch>
            <a:fillRect/>
          </a:stretch>
        </p:blipFill>
        <p:spPr>
          <a:xfrm>
            <a:off x="882464" y="2721679"/>
            <a:ext cx="558800" cy="368300"/>
          </a:xfrm>
          <a:prstGeom prst="rect">
            <a:avLst/>
          </a:prstGeom>
          <a:effectLst>
            <a:outerShdw sx="1000" sy="1000" algn="ctr" rotWithShape="0">
              <a:srgbClr val="000000"/>
            </a:outerShdw>
          </a:effectLst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441264" y="2565345"/>
            <a:ext cx="5799600" cy="13248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1" lang="zh-CN" altLang="en-US" sz="40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dirty="0"/>
              <a:t>单击此处编辑母版标题</a:t>
            </a:r>
            <a:br>
              <a:rPr kumimoji="1" lang="en-US" altLang="zh-CN" dirty="0"/>
            </a:br>
            <a:r>
              <a:rPr kumimoji="1"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尽量回车保证标题为两行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桌子, 食物, 建筑, 前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" y="0"/>
            <a:ext cx="12191388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/>
          <p:cNvPicPr>
            <a:picLocks noChangeAspect="1"/>
          </p:cNvPicPr>
          <p:nvPr userDrawn="1"/>
        </p:nvPicPr>
        <p:blipFill rotWithShape="1">
          <a:blip r:embed="rId3"/>
          <a:srcRect l="13880" r="47917"/>
          <a:stretch>
            <a:fillRect/>
          </a:stretch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Black" panose="020B0A040201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0</a:t>
            </a:r>
            <a:r>
              <a:rPr lang="en-US" altLang="zh-CN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3</a:t>
            </a:r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.</a:t>
            </a:r>
            <a:endParaRPr lang="zh-CN" altLang="en-US" sz="7200" b="1" i="1" dirty="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0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658812"/>
            <a:ext cx="8564880" cy="587375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04040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65860" y="1363981"/>
            <a:ext cx="9791700" cy="4533900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27760" y="1463041"/>
            <a:ext cx="6065520" cy="4434840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838200" y="658812"/>
            <a:ext cx="6583681" cy="587375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04040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3"/>
          </p:nvPr>
        </p:nvSpPr>
        <p:spPr>
          <a:xfrm>
            <a:off x="7421881" y="990600"/>
            <a:ext cx="3749675" cy="4906963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成员介绍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图片占位符 49"/>
          <p:cNvSpPr>
            <a:spLocks noGrp="1"/>
          </p:cNvSpPr>
          <p:nvPr>
            <p:ph type="pic" sz="quarter" idx="23"/>
          </p:nvPr>
        </p:nvSpPr>
        <p:spPr>
          <a:xfrm>
            <a:off x="1863725" y="1939925"/>
            <a:ext cx="1903413" cy="1903413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1" name="图片占位符 49"/>
          <p:cNvSpPr>
            <a:spLocks noGrp="1"/>
          </p:cNvSpPr>
          <p:nvPr>
            <p:ph type="pic" sz="quarter" idx="24"/>
          </p:nvPr>
        </p:nvSpPr>
        <p:spPr>
          <a:xfrm>
            <a:off x="5102783" y="1939539"/>
            <a:ext cx="1903413" cy="1903413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2" name="图片占位符 49"/>
          <p:cNvSpPr>
            <a:spLocks noGrp="1"/>
          </p:cNvSpPr>
          <p:nvPr>
            <p:ph type="pic" sz="quarter" idx="25"/>
          </p:nvPr>
        </p:nvSpPr>
        <p:spPr>
          <a:xfrm>
            <a:off x="8511279" y="1927776"/>
            <a:ext cx="1903413" cy="1903413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70211" y="254092"/>
            <a:ext cx="10515600" cy="1325563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1" lang="zh-CN" altLang="en-US" sz="3000" b="1" kern="1200" dirty="0">
                <a:solidFill>
                  <a:schemeClr val="bg1">
                    <a:lumMod val="95000"/>
                  </a:schemeClr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3000" b="1" dirty="0">
                <a:solidFill>
                  <a:schemeClr val="bg1">
                    <a:lumMod val="95000"/>
                  </a:schemeClr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团队介绍 </a:t>
            </a:r>
            <a:r>
              <a:rPr kumimoji="1" lang="en-US" altLang="zh-CN" sz="3000" b="1" dirty="0">
                <a:solidFill>
                  <a:schemeClr val="bg1">
                    <a:lumMod val="95000"/>
                  </a:schemeClr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Team Introduction</a:t>
            </a:r>
            <a:endParaRPr kumimoji="1"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3113-99F0-E94F-B43B-C597B50D8210}" type="datetime1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30" name="图片 2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732560" y="4140944"/>
            <a:ext cx="165100" cy="7620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62648" y="4140944"/>
            <a:ext cx="165100" cy="7620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06492" y="4140944"/>
            <a:ext cx="165100" cy="76200"/>
          </a:xfrm>
          <a:prstGeom prst="rect">
            <a:avLst/>
          </a:prstGeom>
        </p:spPr>
      </p:pic>
      <p:sp>
        <p:nvSpPr>
          <p:cNvPr id="38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2376000" y="4352400"/>
            <a:ext cx="878400" cy="370800"/>
          </a:xfrm>
        </p:spPr>
        <p:txBody>
          <a:bodyPr/>
          <a:lstStyle>
            <a:lvl1pPr marL="0" indent="0" algn="ctr">
              <a:buNone/>
              <a:defRPr kumimoji="1" lang="zh-CN" altLang="en-US" sz="1800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代用名</a:t>
            </a:r>
            <a:endParaRPr lang="zh-CN" altLang="en-US" dirty="0"/>
          </a:p>
        </p:txBody>
      </p:sp>
      <p:sp>
        <p:nvSpPr>
          <p:cNvPr id="40" name="文本占位符 39"/>
          <p:cNvSpPr>
            <a:spLocks noGrp="1"/>
          </p:cNvSpPr>
          <p:nvPr>
            <p:ph type="body" sz="quarter" idx="15" hasCustomPrompt="1"/>
          </p:nvPr>
        </p:nvSpPr>
        <p:spPr>
          <a:xfrm>
            <a:off x="1533600" y="4816800"/>
            <a:ext cx="2732400" cy="7380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单击此处编辑详细人物介绍内容单击此处编辑详细人物介绍内容</a:t>
            </a:r>
            <a:endParaRPr lang="zh-CN" alt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/>
              <a:t>单击此处编辑详细人物介绍内容</a:t>
            </a:r>
            <a:endParaRPr lang="zh-CN" altLang="en-US" dirty="0"/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16" hasCustomPrompt="1"/>
          </p:nvPr>
        </p:nvSpPr>
        <p:spPr>
          <a:xfrm>
            <a:off x="2530800" y="5652000"/>
            <a:ext cx="543600" cy="309600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职位</a:t>
            </a:r>
            <a:endParaRPr lang="zh-CN" altLang="en-US" dirty="0"/>
          </a:p>
        </p:txBody>
      </p:sp>
      <p:sp>
        <p:nvSpPr>
          <p:cNvPr id="43" name="文本占位符 36"/>
          <p:cNvSpPr>
            <a:spLocks noGrp="1"/>
          </p:cNvSpPr>
          <p:nvPr>
            <p:ph type="body" sz="quarter" idx="17" hasCustomPrompt="1"/>
          </p:nvPr>
        </p:nvSpPr>
        <p:spPr>
          <a:xfrm>
            <a:off x="5711896" y="4352400"/>
            <a:ext cx="878400" cy="370800"/>
          </a:xfrm>
        </p:spPr>
        <p:txBody>
          <a:bodyPr/>
          <a:lstStyle>
            <a:lvl1pPr marL="0" indent="0" algn="ctr">
              <a:buNone/>
              <a:defRPr kumimoji="1" lang="zh-CN" altLang="en-US" sz="1800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代用名</a:t>
            </a:r>
            <a:endParaRPr lang="zh-CN" altLang="en-US" dirty="0"/>
          </a:p>
        </p:txBody>
      </p:sp>
      <p:sp>
        <p:nvSpPr>
          <p:cNvPr id="44" name="文本占位符 39"/>
          <p:cNvSpPr>
            <a:spLocks noGrp="1"/>
          </p:cNvSpPr>
          <p:nvPr>
            <p:ph type="body" sz="quarter" idx="18" hasCustomPrompt="1"/>
          </p:nvPr>
        </p:nvSpPr>
        <p:spPr>
          <a:xfrm>
            <a:off x="4869496" y="4816800"/>
            <a:ext cx="2732400" cy="7380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单击此处编辑详细人物介绍内容单击此处编辑详细人物介绍内容</a:t>
            </a:r>
            <a:endParaRPr lang="zh-CN" alt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/>
              <a:t>单击此处编辑详细人物介绍内容</a:t>
            </a:r>
            <a:endParaRPr lang="zh-CN" altLang="en-US" dirty="0"/>
          </a:p>
        </p:txBody>
      </p:sp>
      <p:sp>
        <p:nvSpPr>
          <p:cNvPr id="45" name="文本占位符 41"/>
          <p:cNvSpPr>
            <a:spLocks noGrp="1"/>
          </p:cNvSpPr>
          <p:nvPr>
            <p:ph type="body" sz="quarter" idx="19" hasCustomPrompt="1"/>
          </p:nvPr>
        </p:nvSpPr>
        <p:spPr>
          <a:xfrm>
            <a:off x="5866696" y="5652000"/>
            <a:ext cx="543600" cy="309600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职位</a:t>
            </a:r>
            <a:endParaRPr lang="zh-CN" altLang="en-US" dirty="0"/>
          </a:p>
        </p:txBody>
      </p:sp>
      <p:sp>
        <p:nvSpPr>
          <p:cNvPr id="46" name="文本占位符 36"/>
          <p:cNvSpPr>
            <a:spLocks noGrp="1"/>
          </p:cNvSpPr>
          <p:nvPr>
            <p:ph type="body" sz="quarter" idx="20" hasCustomPrompt="1"/>
          </p:nvPr>
        </p:nvSpPr>
        <p:spPr>
          <a:xfrm>
            <a:off x="9047792" y="4352400"/>
            <a:ext cx="878400" cy="370800"/>
          </a:xfrm>
        </p:spPr>
        <p:txBody>
          <a:bodyPr/>
          <a:lstStyle>
            <a:lvl1pPr marL="0" indent="0" algn="ctr">
              <a:buNone/>
              <a:defRPr kumimoji="1" lang="zh-CN" altLang="en-US" sz="1800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代用名</a:t>
            </a:r>
            <a:endParaRPr lang="zh-CN" altLang="en-US" dirty="0"/>
          </a:p>
        </p:txBody>
      </p:sp>
      <p:sp>
        <p:nvSpPr>
          <p:cNvPr id="47" name="文本占位符 39"/>
          <p:cNvSpPr>
            <a:spLocks noGrp="1"/>
          </p:cNvSpPr>
          <p:nvPr>
            <p:ph type="body" sz="quarter" idx="21" hasCustomPrompt="1"/>
          </p:nvPr>
        </p:nvSpPr>
        <p:spPr>
          <a:xfrm>
            <a:off x="8205392" y="4816800"/>
            <a:ext cx="2732400" cy="7380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单击此处编辑详细人物介绍内容单击此处编辑详细人物介绍内容</a:t>
            </a:r>
            <a:endParaRPr lang="zh-CN" alt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/>
              <a:t>单击此处编辑详细人物介绍内容</a:t>
            </a:r>
            <a:endParaRPr lang="zh-CN" altLang="en-US" dirty="0"/>
          </a:p>
        </p:txBody>
      </p:sp>
      <p:sp>
        <p:nvSpPr>
          <p:cNvPr id="48" name="文本占位符 41"/>
          <p:cNvSpPr>
            <a:spLocks noGrp="1"/>
          </p:cNvSpPr>
          <p:nvPr>
            <p:ph type="body" sz="quarter" idx="22" hasCustomPrompt="1"/>
          </p:nvPr>
        </p:nvSpPr>
        <p:spPr>
          <a:xfrm>
            <a:off x="9202592" y="5652000"/>
            <a:ext cx="543600" cy="309600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职位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695700" y="0"/>
            <a:ext cx="8496300" cy="6857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82563" y="3708418"/>
            <a:ext cx="3323559" cy="369332"/>
            <a:chOff x="182563" y="3708418"/>
            <a:chExt cx="3323559" cy="369332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82563" y="3708418"/>
              <a:ext cx="1619379" cy="36933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53384" y="3708418"/>
              <a:ext cx="1619379" cy="369332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886743" y="3708418"/>
              <a:ext cx="1619379" cy="369332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2563" y="2095500"/>
            <a:ext cx="3313111" cy="1600200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182563" y="3724275"/>
            <a:ext cx="3313111" cy="365125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单击此处编辑文本样式</a:t>
            </a:r>
            <a:endParaRPr kumimoji="1"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641A3-6D39-F940-B66C-A887D1678868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23118" y="6200793"/>
            <a:ext cx="2032000" cy="1397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混排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11200" y="651600"/>
            <a:ext cx="5613714" cy="554400"/>
          </a:xfrm>
        </p:spPr>
        <p:txBody>
          <a:bodyPr>
            <a:normAutofit/>
          </a:bodyPr>
          <a:lstStyle>
            <a:lvl1pPr>
              <a:defRPr kumimoji="1" lang="zh-CN" altLang="en-US" sz="3000" b="1" kern="1200" dirty="0">
                <a:solidFill>
                  <a:srgbClr val="77219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411200" y="1335314"/>
            <a:ext cx="5613714" cy="187234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二级</a:t>
            </a:r>
            <a:endParaRPr kumimoji="1" lang="zh-CN" altLang="en-US" dirty="0"/>
          </a:p>
          <a:p>
            <a:pPr lvl="2"/>
            <a:r>
              <a:rPr kumimoji="1" lang="zh-CN" altLang="en-US" dirty="0"/>
              <a:t>三级</a:t>
            </a:r>
            <a:endParaRPr kumimoji="1" lang="zh-CN" altLang="en-US" dirty="0"/>
          </a:p>
          <a:p>
            <a:pPr lvl="3"/>
            <a:r>
              <a:rPr kumimoji="1" lang="zh-CN" altLang="en-US" dirty="0"/>
              <a:t>四级</a:t>
            </a:r>
            <a:endParaRPr kumimoji="1" lang="zh-CN" altLang="en-US" dirty="0"/>
          </a:p>
          <a:p>
            <a:pPr lvl="4"/>
            <a:r>
              <a:rPr kumimoji="1" lang="zh-CN" altLang="en-US" dirty="0"/>
              <a:t>五级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24914" y="651600"/>
            <a:ext cx="4328886" cy="5400721"/>
          </a:xfr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二级</a:t>
            </a:r>
            <a:endParaRPr kumimoji="1" lang="zh-CN" altLang="en-US" dirty="0"/>
          </a:p>
          <a:p>
            <a:pPr lvl="2"/>
            <a:r>
              <a:rPr kumimoji="1" lang="zh-CN" altLang="en-US" dirty="0"/>
              <a:t>三级</a:t>
            </a:r>
            <a:endParaRPr kumimoji="1" lang="zh-CN" altLang="en-US" dirty="0"/>
          </a:p>
          <a:p>
            <a:pPr lvl="3"/>
            <a:r>
              <a:rPr kumimoji="1" lang="zh-CN" altLang="en-US" dirty="0"/>
              <a:t>四级</a:t>
            </a:r>
            <a:endParaRPr kumimoji="1" lang="zh-CN" altLang="en-US" dirty="0"/>
          </a:p>
          <a:p>
            <a:pPr lvl="4"/>
            <a:r>
              <a:rPr kumimoji="1" lang="zh-CN" altLang="en-US" dirty="0"/>
              <a:t>五级</a:t>
            </a:r>
            <a:endParaRPr kumimoji="1"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8034-5D67-F54D-A7F5-BFC321FAE862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1055687" y="3429771"/>
            <a:ext cx="5040313" cy="2622550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12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图排列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11511" y="772847"/>
            <a:ext cx="9368978" cy="758776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1" lang="zh-CN" altLang="en-US" sz="3000" b="1" kern="1200" dirty="0">
                <a:solidFill>
                  <a:srgbClr val="77219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C93AF-CC2D-5C4B-B4E7-44AD3337F2AE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sz="quarter" idx="13"/>
          </p:nvPr>
        </p:nvSpPr>
        <p:spPr>
          <a:xfrm>
            <a:off x="1411287" y="1668463"/>
            <a:ext cx="9369201" cy="107473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/>
            </a:lvl3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8821" y="6193411"/>
            <a:ext cx="2032000" cy="139700"/>
          </a:xfrm>
          <a:prstGeom prst="rect">
            <a:avLst/>
          </a:prstGeom>
        </p:spPr>
      </p:pic>
      <p:sp>
        <p:nvSpPr>
          <p:cNvPr id="1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19" name="图片占位符 18"/>
          <p:cNvSpPr>
            <a:spLocks noGrp="1"/>
          </p:cNvSpPr>
          <p:nvPr>
            <p:ph type="pic" sz="quarter" idx="14"/>
          </p:nvPr>
        </p:nvSpPr>
        <p:spPr>
          <a:xfrm>
            <a:off x="1131888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0" name="图片占位符 18"/>
          <p:cNvSpPr>
            <a:spLocks noGrp="1"/>
          </p:cNvSpPr>
          <p:nvPr>
            <p:ph type="pic" sz="quarter" idx="15"/>
          </p:nvPr>
        </p:nvSpPr>
        <p:spPr>
          <a:xfrm>
            <a:off x="9049800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1" name="图片占位符 18"/>
          <p:cNvSpPr>
            <a:spLocks noGrp="1"/>
          </p:cNvSpPr>
          <p:nvPr>
            <p:ph type="pic" sz="quarter" idx="16"/>
          </p:nvPr>
        </p:nvSpPr>
        <p:spPr>
          <a:xfrm>
            <a:off x="6410496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8"/>
          <p:cNvSpPr>
            <a:spLocks noGrp="1"/>
          </p:cNvSpPr>
          <p:nvPr>
            <p:ph type="pic" sz="quarter" idx="17"/>
          </p:nvPr>
        </p:nvSpPr>
        <p:spPr>
          <a:xfrm>
            <a:off x="3771192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32000" cy="365125"/>
          </a:xfrm>
        </p:spPr>
        <p:txBody>
          <a:bodyPr/>
          <a:lstStyle/>
          <a:p>
            <a:fld id="{F2843113-99F0-E94F-B43B-C597B50D8210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932229" y="651600"/>
            <a:ext cx="5613714" cy="554400"/>
          </a:xfrm>
        </p:spPr>
        <p:txBody>
          <a:bodyPr>
            <a:normAutofit/>
          </a:bodyPr>
          <a:lstStyle>
            <a:lvl1pPr>
              <a:defRPr kumimoji="1" lang="zh-CN" altLang="en-US" sz="3000" b="1" kern="1200" dirty="0">
                <a:solidFill>
                  <a:srgbClr val="77219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11" name="内容占位符 2"/>
          <p:cNvSpPr>
            <a:spLocks noGrp="1"/>
          </p:cNvSpPr>
          <p:nvPr>
            <p:ph sz="half" idx="1"/>
          </p:nvPr>
        </p:nvSpPr>
        <p:spPr>
          <a:xfrm>
            <a:off x="932228" y="1335314"/>
            <a:ext cx="10229257" cy="55440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90153" y="6464208"/>
            <a:ext cx="2032000" cy="139700"/>
          </a:xfrm>
          <a:prstGeom prst="rect">
            <a:avLst/>
          </a:prstGeom>
        </p:spPr>
      </p:pic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4" name="内容占位符 2"/>
          <p:cNvSpPr>
            <a:spLocks noGrp="1"/>
          </p:cNvSpPr>
          <p:nvPr>
            <p:ph sz="half" idx="13" hasCustomPrompt="1"/>
          </p:nvPr>
        </p:nvSpPr>
        <p:spPr>
          <a:xfrm>
            <a:off x="4299542" y="2307771"/>
            <a:ext cx="6745829" cy="554401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rgbClr val="77219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小标题</a:t>
            </a:r>
            <a:endParaRPr kumimoji="1"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sz="half" idx="14"/>
          </p:nvPr>
        </p:nvSpPr>
        <p:spPr>
          <a:xfrm>
            <a:off x="4299542" y="2862172"/>
            <a:ext cx="6745829" cy="252172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3CA48-D77A-9140-99FC-15470DF5085B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1109151" y="755494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solidFill>
                  <a:srgbClr val="77219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  <a:endParaRPr kumimoji="1" lang="zh-CN" altLang="en-US" sz="3600" b="1" dirty="0">
              <a:solidFill>
                <a:srgbClr val="77219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1109663" y="1401825"/>
            <a:ext cx="6045880" cy="4534580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</a:lstStyle>
          <a:p>
            <a:pPr lvl="0"/>
            <a:r>
              <a:rPr lang="zh-CN" altLang="en-US" dirty="0"/>
              <a:t>单击此处输入文本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3B86C-5B9B-2248-A1BA-C1D4A0ADDB28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DC770-FF79-6F43-8302-D9B49950C096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文本框 4"/>
          <p:cNvSpPr txBox="1"/>
          <p:nvPr userDrawn="1"/>
        </p:nvSpPr>
        <p:spPr>
          <a:xfrm>
            <a:off x="3441697" y="2274838"/>
            <a:ext cx="48169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PingFang SC Light" panose="020B0300000000000000" pitchFamily="34" charset="-122"/>
                <a:cs typeface="Arial" panose="020B0604020202020204" pitchFamily="34" charset="0"/>
              </a:rPr>
              <a:t>THANK</a:t>
            </a:r>
            <a:endParaRPr kumimoji="1" lang="en-GB" altLang="zh-CN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PingFang SC Light" panose="020B0300000000000000" pitchFamily="34" charset="-122"/>
              <a:cs typeface="Arial" panose="020B0604020202020204" pitchFamily="34" charset="0"/>
            </a:endParaRPr>
          </a:p>
          <a:p>
            <a:r>
              <a:rPr kumimoji="1" lang="en-GB" altLang="zh-CN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PingFang SC Light" panose="020B0300000000000000" pitchFamily="34" charset="-122"/>
                <a:cs typeface="Arial" panose="020B0604020202020204" pitchFamily="34" charset="0"/>
              </a:rPr>
              <a:t>YOU</a:t>
            </a:r>
            <a:endParaRPr kumimoji="1" lang="zh-CN" altLang="en-US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PingFang SC Light" panose="020B0300000000000000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440000" y="2318400"/>
            <a:ext cx="5799600" cy="1198800"/>
          </a:xfrm>
        </p:spPr>
        <p:txBody>
          <a:bodyPr anchor="ctr" anchorCtr="0">
            <a:noAutofit/>
          </a:bodyPr>
          <a:lstStyle>
            <a:lvl1pPr algn="l">
              <a:defRPr sz="3600" b="1">
                <a:solidFill>
                  <a:srgbClr val="404040"/>
                </a:solidFill>
                <a:latin typeface="+mj-lt"/>
              </a:defRPr>
            </a:lvl1pPr>
          </a:lstStyle>
          <a:p>
            <a:r>
              <a:rPr kumimoji="1" lang="zh-CN" altLang="en-US" dirty="0"/>
              <a:t>单击编辑标题样式</a:t>
            </a:r>
            <a:br>
              <a:rPr kumimoji="1" lang="en-US" altLang="zh-CN" dirty="0"/>
            </a:br>
            <a:r>
              <a:rPr kumimoji="1" lang="zh-CN" altLang="en-US" dirty="0"/>
              <a:t>两行标题分割更为合适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000" y="3513395"/>
            <a:ext cx="5799600" cy="436964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339800" y="-2757608"/>
            <a:ext cx="1265293" cy="223685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440000" y="3513395"/>
            <a:ext cx="5799600" cy="43696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485900" y="1825625"/>
            <a:ext cx="8943975" cy="3879850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3749675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3B86C-5B9B-2248-A1BA-C1D4A0ADDB28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2731800" y="2597400"/>
            <a:ext cx="6728400" cy="831600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kumimoji="1" lang="zh-CN" altLang="en-US" dirty="0"/>
              <a:t>单击此处编辑母版标题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731800" y="3398838"/>
            <a:ext cx="6728400" cy="517525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31800" y="3440113"/>
            <a:ext cx="6728400" cy="4349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2907322" y="2503488"/>
            <a:ext cx="5990493" cy="837590"/>
          </a:xfrm>
        </p:spPr>
        <p:txBody>
          <a:bodyPr anchor="ctr" anchorCtr="0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单击此处编辑标题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907322" y="3311649"/>
            <a:ext cx="5990494" cy="494688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2155212" y="2748739"/>
            <a:ext cx="558800" cy="3683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07322" y="3355793"/>
            <a:ext cx="5990494" cy="4064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07711" y="6340429"/>
            <a:ext cx="2032000" cy="1397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028701" y="2247900"/>
            <a:ext cx="6991350" cy="3609975"/>
          </a:xfrm>
        </p:spPr>
        <p:txBody>
          <a:bodyPr anchor="t" anchorCtr="0"/>
          <a:lstStyle>
            <a:lvl1pPr marL="14414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</a:lstStyle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1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2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3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44911" y="1268936"/>
            <a:ext cx="8102600" cy="554400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1" lang="zh-CN" altLang="en-US" sz="3000" b="1" kern="1200" dirty="0">
                <a:solidFill>
                  <a:srgbClr val="77219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44700" y="2032684"/>
            <a:ext cx="8102600" cy="9144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44700" y="2971800"/>
            <a:ext cx="8102600" cy="9144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044700" y="3923271"/>
            <a:ext cx="8102600" cy="9144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400471" y="2668544"/>
            <a:ext cx="520700" cy="38100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2331307" y="2183424"/>
            <a:ext cx="7825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i="1" dirty="0">
                <a:solidFill>
                  <a:schemeClr val="bg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01.</a:t>
            </a:r>
            <a:endParaRPr lang="zh-CN" altLang="en-US" sz="2800" b="1" i="1" dirty="0">
              <a:solidFill>
                <a:schemeClr val="bg1"/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400471" y="3681798"/>
            <a:ext cx="520700" cy="381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2331307" y="3196678"/>
            <a:ext cx="7825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i="1" dirty="0">
                <a:solidFill>
                  <a:schemeClr val="bg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0</a:t>
            </a:r>
            <a:r>
              <a:rPr lang="en-US" altLang="zh-CN" sz="2800" b="1" i="1" dirty="0">
                <a:solidFill>
                  <a:schemeClr val="bg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2</a:t>
            </a:r>
            <a:r>
              <a:rPr lang="zh-CN" altLang="en-US" sz="2800" b="1" i="1" dirty="0">
                <a:solidFill>
                  <a:schemeClr val="bg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.</a:t>
            </a:r>
            <a:endParaRPr lang="zh-CN" altLang="en-US" sz="2800" b="1" i="1" dirty="0">
              <a:solidFill>
                <a:schemeClr val="bg1"/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400471" y="4571484"/>
            <a:ext cx="520700" cy="38100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2331307" y="4086364"/>
            <a:ext cx="7825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i="1" dirty="0">
                <a:solidFill>
                  <a:schemeClr val="bg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0</a:t>
            </a:r>
            <a:r>
              <a:rPr lang="en-US" altLang="zh-CN" sz="2800" b="1" i="1" dirty="0">
                <a:solidFill>
                  <a:schemeClr val="bg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3</a:t>
            </a:r>
            <a:r>
              <a:rPr lang="zh-CN" altLang="en-US" sz="2800" b="1" i="1" dirty="0">
                <a:solidFill>
                  <a:schemeClr val="bg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.</a:t>
            </a:r>
            <a:endParaRPr lang="zh-CN" altLang="en-US" sz="2800" b="1" i="1" dirty="0">
              <a:solidFill>
                <a:schemeClr val="bg1"/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3" hasCustomPrompt="1"/>
          </p:nvPr>
        </p:nvSpPr>
        <p:spPr>
          <a:xfrm>
            <a:off x="3267075" y="2032000"/>
            <a:ext cx="6880225" cy="903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单击此处输入本文</a:t>
            </a:r>
            <a:endParaRPr lang="zh-CN" altLang="en-US" dirty="0"/>
          </a:p>
        </p:txBody>
      </p:sp>
      <p:sp>
        <p:nvSpPr>
          <p:cNvPr id="28" name="文本占位符 20"/>
          <p:cNvSpPr>
            <a:spLocks noGrp="1"/>
          </p:cNvSpPr>
          <p:nvPr>
            <p:ph type="body" sz="quarter" idx="14" hasCustomPrompt="1"/>
          </p:nvPr>
        </p:nvSpPr>
        <p:spPr>
          <a:xfrm>
            <a:off x="3267075" y="2983191"/>
            <a:ext cx="6880225" cy="903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单击此处输入本文</a:t>
            </a:r>
            <a:endParaRPr lang="zh-CN" altLang="en-US" dirty="0"/>
          </a:p>
        </p:txBody>
      </p:sp>
      <p:sp>
        <p:nvSpPr>
          <p:cNvPr id="29" name="文本占位符 20"/>
          <p:cNvSpPr>
            <a:spLocks noGrp="1"/>
          </p:cNvSpPr>
          <p:nvPr>
            <p:ph type="body" sz="quarter" idx="15" hasCustomPrompt="1"/>
          </p:nvPr>
        </p:nvSpPr>
        <p:spPr>
          <a:xfrm>
            <a:off x="3267075" y="3934383"/>
            <a:ext cx="6880225" cy="903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单击此处输入本文</a:t>
            </a:r>
            <a:endParaRPr lang="zh-CN" altLang="en-US" dirty="0"/>
          </a:p>
        </p:txBody>
      </p:sp>
      <p:sp>
        <p:nvSpPr>
          <p:cNvPr id="3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31" name="图片 30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0_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21353" y="1508760"/>
            <a:ext cx="7949293" cy="167635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121353" y="3212101"/>
            <a:ext cx="7949293" cy="110013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pic>
        <p:nvPicPr>
          <p:cNvPr id="13" name="图形 12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7188" y="451641"/>
            <a:ext cx="2743200" cy="68403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 rotWithShape="1">
          <a:blip r:embed="rId2"/>
          <a:srcRect l="5918"/>
          <a:stretch>
            <a:fillRect/>
          </a:stretch>
        </p:blipFill>
        <p:spPr>
          <a:xfrm>
            <a:off x="-9525" y="-19050"/>
            <a:ext cx="12201525" cy="68770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07892" y="-9525"/>
            <a:ext cx="7745435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/>
          <p:cNvPicPr>
            <a:picLocks noChangeAspect="1"/>
          </p:cNvPicPr>
          <p:nvPr userDrawn="1"/>
        </p:nvPicPr>
        <p:blipFill rotWithShape="1">
          <a:blip r:embed="rId4"/>
          <a:srcRect l="13880" r="47917"/>
          <a:stretch>
            <a:fillRect/>
          </a:stretch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Black" panose="020B0A040201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01.</a:t>
            </a:r>
            <a:endParaRPr lang="zh-CN" altLang="en-US" sz="7200" b="1" i="1" dirty="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户外, 草, 田地, 建筑&#10;&#10;描述已自动生成"/>
          <p:cNvPicPr>
            <a:picLocks noChangeAspect="1"/>
          </p:cNvPicPr>
          <p:nvPr userDrawn="1"/>
        </p:nvPicPr>
        <p:blipFill rotWithShape="1">
          <a:blip r:embed="rId2"/>
          <a:srcRect l="7002" t="9222" r="1880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/>
          <p:cNvPicPr>
            <a:picLocks noChangeAspect="1"/>
          </p:cNvPicPr>
          <p:nvPr userDrawn="1"/>
        </p:nvPicPr>
        <p:blipFill rotWithShape="1">
          <a:blip r:embed="rId3"/>
          <a:srcRect l="13880" r="47917"/>
          <a:stretch>
            <a:fillRect/>
          </a:stretch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Black" panose="020B0A040201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0</a:t>
            </a:r>
            <a:r>
              <a:rPr lang="en-US" altLang="zh-CN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2</a:t>
            </a:r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.</a:t>
            </a:r>
            <a:endParaRPr lang="zh-CN" altLang="en-US" sz="7200" b="1" i="1" dirty="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3" Type="http://schemas.openxmlformats.org/officeDocument/2006/relationships/theme" Target="../theme/theme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8F588-DBAA-5947-A52A-E444FC590A45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2DC770-FF79-6F43-8302-D9B49950C0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6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Relationship Id="rId3" Type="http://schemas.openxmlformats.org/officeDocument/2006/relationships/image" Target="../media/image43.png"/><Relationship Id="rId2" Type="http://schemas.openxmlformats.org/officeDocument/2006/relationships/image" Target="../media/image36.png"/><Relationship Id="rId1" Type="http://schemas.openxmlformats.org/officeDocument/2006/relationships/tags" Target="../tags/tag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36.png"/><Relationship Id="rId1" Type="http://schemas.openxmlformats.org/officeDocument/2006/relationships/tags" Target="../tags/tag14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46.png"/><Relationship Id="rId2" Type="http://schemas.openxmlformats.org/officeDocument/2006/relationships/image" Target="../media/image36.png"/><Relationship Id="rId1" Type="http://schemas.openxmlformats.org/officeDocument/2006/relationships/tags" Target="../tags/tag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5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../media/image38.svg"/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36.png"/><Relationship Id="rId2" Type="http://schemas.openxmlformats.org/officeDocument/2006/relationships/tags" Target="../tags/tag4.xml"/><Relationship Id="rId1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tags" Target="../tags/tag6.xml"/><Relationship Id="rId2" Type="http://schemas.openxmlformats.org/officeDocument/2006/relationships/image" Target="../media/image36.png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tags" Target="../tags/tag8.xml"/><Relationship Id="rId2" Type="http://schemas.openxmlformats.org/officeDocument/2006/relationships/image" Target="../media/image36.png"/><Relationship Id="rId1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7" Type="http://schemas.openxmlformats.org/officeDocument/2006/relationships/image" Target="../media/image42.png"/><Relationship Id="rId6" Type="http://schemas.openxmlformats.org/officeDocument/2006/relationships/image" Target="../media/image41.png"/><Relationship Id="rId5" Type="http://schemas.microsoft.com/office/2007/relationships/media" Target="../media/media1.mp4"/><Relationship Id="rId4" Type="http://schemas.openxmlformats.org/officeDocument/2006/relationships/video" Target="../media/media1.mp4"/><Relationship Id="rId3" Type="http://schemas.openxmlformats.org/officeDocument/2006/relationships/image" Target="../media/image36.png"/><Relationship Id="rId2" Type="http://schemas.openxmlformats.org/officeDocument/2006/relationships/tags" Target="../tags/tag9.xml"/><Relationship Id="rId1" Type="http://schemas.openxmlformats.org/officeDocument/2006/relationships/image" Target="../media/image4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36.png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36.png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36.png"/><Relationship Id="rId1" Type="http://schemas.openxmlformats.org/officeDocument/2006/relationships/tags" Target="../tags/tag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5"/>
          <p:cNvSpPr>
            <a:spLocks noGrp="1"/>
          </p:cNvSpPr>
          <p:nvPr>
            <p:ph type="subTitle" idx="1"/>
          </p:nvPr>
        </p:nvSpPr>
        <p:spPr>
          <a:xfrm>
            <a:off x="1441264" y="3955374"/>
            <a:ext cx="5799600" cy="406400"/>
          </a:xfrm>
        </p:spPr>
        <p:txBody>
          <a:bodyPr>
            <a:normAutofit/>
          </a:bodyPr>
          <a:lstStyle/>
          <a:p>
            <a:pPr algn="r"/>
            <a:r>
              <a:rPr lang="en-US" altLang="zh-CN" dirty="0"/>
              <a:t>C08</a:t>
            </a:r>
            <a:r>
              <a:rPr lang="zh-CN" altLang="en-US" dirty="0"/>
              <a:t>组      刘子张 陈昊扬 樊臣焱 王晋赟</a:t>
            </a:r>
            <a:endParaRPr lang="en-US" altLang="zh-CN" dirty="0"/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dirty="0"/>
              <a:t>软件创新创意大赛</a:t>
            </a:r>
            <a:r>
              <a:rPr lang="zh-CN" altLang="en-US" dirty="0"/>
              <a:t>暨</a:t>
            </a:r>
            <a:br>
              <a:rPr lang="zh-CN" altLang="en-US" dirty="0"/>
            </a:br>
            <a:r>
              <a:rPr lang="zh-CN" altLang="en-US" dirty="0"/>
              <a:t>软件工程课程结题答辩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84592" y="2759331"/>
            <a:ext cx="4151375" cy="93682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057515" y="3890010"/>
            <a:ext cx="38785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rgbClr val="FFC000"/>
                </a:solidFill>
              </a:rPr>
              <a:t>基于微信小程序的宠物一站式服务平台</a:t>
            </a:r>
            <a:endParaRPr lang="zh-CN" altLang="en-US" sz="160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5225" y="517525"/>
            <a:ext cx="8564880" cy="587375"/>
          </a:xfrm>
        </p:spPr>
        <p:txBody>
          <a:bodyPr/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测试部署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364980" y="219075"/>
            <a:ext cx="2644775" cy="596900"/>
          </a:xfrm>
          <a:prstGeom prst="rect">
            <a:avLst/>
          </a:prstGeom>
        </p:spPr>
      </p:pic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1165860" y="1363981"/>
            <a:ext cx="9791700" cy="5050366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开发过程中采用了端到端测试与性能测试，结果如下。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已使用</a:t>
            </a:r>
            <a:r>
              <a:rPr lang="en-US" altLang="zh-CN" dirty="0"/>
              <a:t>docker</a:t>
            </a:r>
            <a:r>
              <a:rPr lang="zh-CN" altLang="en-US" dirty="0"/>
              <a:t>部署后端。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2939" y="1795144"/>
            <a:ext cx="5519155" cy="36988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924" y="4574232"/>
            <a:ext cx="4184015" cy="91978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5"/>
          <a:srcRect r="43495"/>
          <a:stretch>
            <a:fillRect/>
          </a:stretch>
        </p:blipFill>
        <p:spPr>
          <a:xfrm>
            <a:off x="1229413" y="1795144"/>
            <a:ext cx="3938060" cy="229046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74750" y="522287"/>
            <a:ext cx="8564880" cy="587375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小组分工与过程管理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364980" y="219075"/>
            <a:ext cx="2644775" cy="596900"/>
          </a:xfrm>
          <a:prstGeom prst="rect">
            <a:avLst/>
          </a:prstGeom>
        </p:spPr>
      </p:pic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1200150" y="1741328"/>
          <a:ext cx="9791700" cy="3802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8340"/>
                <a:gridCol w="1958340"/>
                <a:gridCol w="1958340"/>
                <a:gridCol w="1958340"/>
                <a:gridCol w="1958340"/>
              </a:tblGrid>
              <a:tr h="1561763">
                <a:tc>
                  <a:txBody>
                    <a:bodyPr/>
                    <a:lstStyle/>
                    <a:p>
                      <a:r>
                        <a:rPr lang="zh-CN" altLang="en-US" dirty="0"/>
                        <a:t>             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            </a:t>
                      </a:r>
                      <a:r>
                        <a:rPr lang="zh-CN" altLang="en-US" dirty="0"/>
                        <a:t>小组成员</a:t>
                      </a:r>
                      <a:endParaRPr lang="en-US" altLang="zh-CN" dirty="0"/>
                    </a:p>
                    <a:p>
                      <a:endParaRPr lang="en-US" altLang="zh-CN" dirty="0"/>
                    </a:p>
                    <a:p>
                      <a:endParaRPr lang="en-US" altLang="zh-CN" dirty="0"/>
                    </a:p>
                    <a:p>
                      <a:r>
                        <a:rPr lang="zh-CN" altLang="en-US" dirty="0"/>
                        <a:t>任务类型</a:t>
                      </a:r>
                      <a:endParaRPr lang="zh-CN" altLang="en-US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刘子张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陈昊扬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樊臣焱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王晋赟</a:t>
                      </a:r>
                      <a:endParaRPr lang="zh-CN" altLang="en-US" dirty="0"/>
                    </a:p>
                  </a:txBody>
                  <a:tcPr/>
                </a:tc>
              </a:tr>
              <a:tr h="1121263"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基本分工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主页和活动页面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后端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论坛页面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宠物空间页面</a:t>
                      </a:r>
                      <a:endParaRPr lang="zh-CN" altLang="en-US" dirty="0"/>
                    </a:p>
                  </a:txBody>
                  <a:tcPr/>
                </a:tc>
              </a:tr>
              <a:tr h="1119196"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末期调整</a:t>
                      </a: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整体美工优化，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PPT</a:t>
                      </a:r>
                      <a:r>
                        <a:rPr lang="zh-CN" altLang="en-US" dirty="0"/>
                        <a:t>与汇报</a:t>
                      </a: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性能测试，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部署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整体美工优化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端到端测试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74750" y="522287"/>
            <a:ext cx="8564880" cy="587375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小组分工与过程管理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364980" y="219075"/>
            <a:ext cx="2644775" cy="5969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74750" y="1301750"/>
            <a:ext cx="9753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过程管理与推进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使用</a:t>
            </a:r>
            <a:r>
              <a:rPr lang="en-US" altLang="zh-CN" dirty="0"/>
              <a:t>git</a:t>
            </a:r>
            <a:r>
              <a:rPr lang="zh-CN" altLang="en-US" dirty="0"/>
              <a:t>进行项目的管理，前后端分离为两个仓库分别管理。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使用飞书需求池管理分配记录任务与完成情况。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小组交流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小组成员在同一个寝室，线下交流（</a:t>
            </a:r>
            <a:r>
              <a:rPr lang="en-US" altLang="zh-CN" dirty="0"/>
              <a:t>push</a:t>
            </a:r>
            <a:r>
              <a:rPr lang="zh-CN" altLang="en-US" dirty="0"/>
              <a:t>）。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飞书项目群随时交流问题与解决情况</a:t>
            </a: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42789"/>
            <a:ext cx="4875548" cy="269425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DC770-FF79-6F43-8302-D9B49950C0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灯片编号占位符 2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364980" y="219075"/>
            <a:ext cx="2644775" cy="5969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937940" y="2113282"/>
            <a:ext cx="6678885" cy="4378620"/>
            <a:chOff x="2328" y="3184"/>
            <a:chExt cx="9051" cy="6008"/>
          </a:xfrm>
        </p:grpSpPr>
        <p:sp>
          <p:nvSpPr>
            <p:cNvPr id="6" name="文本框 5"/>
            <p:cNvSpPr txBox="1"/>
            <p:nvPr/>
          </p:nvSpPr>
          <p:spPr>
            <a:xfrm>
              <a:off x="3621" y="3384"/>
              <a:ext cx="7188" cy="63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kumimoji="1"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kumimoji="1"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选题背景</a:t>
              </a:r>
              <a:endParaRPr kumimoji="1"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621" y="4404"/>
              <a:ext cx="7133" cy="63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kumimoji="1"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kumimoji="1"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技术方案</a:t>
              </a:r>
              <a:endParaRPr kumimoji="1"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621" y="5424"/>
              <a:ext cx="7133" cy="63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kumimoji="1"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kumimoji="1"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系统演示</a:t>
              </a:r>
              <a:endParaRPr kumimoji="1"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621" y="6469"/>
              <a:ext cx="7758" cy="63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kumimoji="1"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kumimoji="1"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重点难题与解决方法</a:t>
              </a:r>
              <a:endParaRPr kumimoji="1"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0" name="图形 9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28" y="3184"/>
              <a:ext cx="872" cy="872"/>
            </a:xfrm>
            <a:prstGeom prst="rect">
              <a:avLst/>
            </a:prstGeom>
          </p:spPr>
        </p:pic>
        <p:pic>
          <p:nvPicPr>
            <p:cNvPr id="11" name="图形 10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28" y="6265"/>
              <a:ext cx="872" cy="872"/>
            </a:xfrm>
            <a:prstGeom prst="rect">
              <a:avLst/>
            </a:prstGeom>
          </p:spPr>
        </p:pic>
        <p:pic>
          <p:nvPicPr>
            <p:cNvPr id="12" name="图形 11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28" y="5238"/>
              <a:ext cx="872" cy="872"/>
            </a:xfrm>
            <a:prstGeom prst="rect">
              <a:avLst/>
            </a:prstGeom>
          </p:spPr>
        </p:pic>
        <p:pic>
          <p:nvPicPr>
            <p:cNvPr id="13" name="图形 1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28" y="4211"/>
              <a:ext cx="872" cy="872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3621" y="7464"/>
              <a:ext cx="7758" cy="63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kumimoji="1"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5.</a:t>
              </a:r>
              <a:r>
                <a:rPr kumimoji="1"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测试部署</a:t>
              </a:r>
              <a:endParaRPr kumimoji="1"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4" name="图形 3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29" y="7292"/>
              <a:ext cx="872" cy="872"/>
            </a:xfrm>
            <a:prstGeom prst="rect">
              <a:avLst/>
            </a:prstGeom>
          </p:spPr>
        </p:pic>
        <p:pic>
          <p:nvPicPr>
            <p:cNvPr id="5" name="图形 3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29" y="8320"/>
              <a:ext cx="872" cy="872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>
              <p:custDataLst>
                <p:tags r:id="rId6"/>
              </p:custDataLst>
            </p:nvPr>
          </p:nvSpPr>
          <p:spPr>
            <a:xfrm>
              <a:off x="3620" y="8504"/>
              <a:ext cx="7758" cy="63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kumimoji="1"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6.</a:t>
              </a:r>
              <a:r>
                <a:rPr kumimoji="1"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小组分工与过程管理</a:t>
              </a:r>
              <a:endParaRPr kumimoji="1"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100"/>
          <p:cNvPicPr/>
          <p:nvPr/>
        </p:nvPicPr>
        <p:blipFill>
          <a:blip r:embed="rId1"/>
          <a:srcRect l="38530"/>
          <a:stretch>
            <a:fillRect/>
          </a:stretch>
        </p:blipFill>
        <p:spPr>
          <a:xfrm>
            <a:off x="1165860" y="1170940"/>
            <a:ext cx="10193655" cy="55505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5860" y="428942"/>
            <a:ext cx="8564880" cy="587375"/>
          </a:xfrm>
        </p:spPr>
        <p:txBody>
          <a:bodyPr/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364980" y="219075"/>
            <a:ext cx="2644775" cy="5969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5860" y="517842"/>
            <a:ext cx="8564880" cy="587375"/>
          </a:xfrm>
        </p:spPr>
        <p:txBody>
          <a:bodyPr/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kumimoji="1" lang="en-US" altLang="zh-CN" sz="3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364980" y="219075"/>
            <a:ext cx="2644775" cy="596900"/>
          </a:xfrm>
          <a:prstGeom prst="rect">
            <a:avLst/>
          </a:prstGeom>
        </p:spPr>
      </p:pic>
      <p:sp>
        <p:nvSpPr>
          <p:cNvPr id="6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1165860" y="1170940"/>
            <a:ext cx="9672955" cy="43707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dirty="0"/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zh-CN" dirty="0"/>
              <a:t>随着生活水平的提高，宠物市场日益壮大。</a:t>
            </a:r>
            <a:endParaRPr lang="zh-CN" dirty="0"/>
          </a:p>
          <a:p>
            <a:pPr marL="514350" indent="-514350">
              <a:lnSpc>
                <a:spcPct val="120000"/>
              </a:lnSpc>
              <a:buAutoNum type="arabicPeriod"/>
            </a:pPr>
            <a:endParaRPr lang="zh-CN" dirty="0"/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zh-CN" altLang="en-US" dirty="0"/>
              <a:t>现有的宠物平台往往仅侧重论坛或记录一方面，</a:t>
            </a:r>
            <a:endParaRPr lang="zh-CN" alt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</a:t>
            </a:r>
            <a:r>
              <a:rPr lang="zh-CN" altLang="en-US" dirty="0"/>
              <a:t>现有的社交平台不专注宠物，功能不完整。</a:t>
            </a:r>
            <a:endParaRPr lang="zh-CN" altLang="en-US" dirty="0"/>
          </a:p>
          <a:p>
            <a:pPr marL="0" indent="0">
              <a:lnSpc>
                <a:spcPct val="120000"/>
              </a:lnSpc>
              <a:buNone/>
            </a:pPr>
            <a:endParaRPr lang="zh-CN" alt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3.  </a:t>
            </a:r>
            <a:r>
              <a:rPr lang="zh-CN" altLang="en-US" dirty="0"/>
              <a:t>养宠人群需要专注宠物，集成论坛与记录的平台。</a:t>
            </a:r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02690" y="517522"/>
            <a:ext cx="8564880" cy="587375"/>
          </a:xfrm>
        </p:spPr>
        <p:txBody>
          <a:bodyPr/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技术方案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47470" y="1596704"/>
            <a:ext cx="9497060" cy="4170681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endParaRPr lang="zh-CN" altLang="en-US" dirty="0"/>
          </a:p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endParaRPr lang="zh-CN" altLang="en-US" dirty="0"/>
          </a:p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endParaRPr lang="zh-CN" altLang="en-US" dirty="0"/>
          </a:p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endParaRPr lang="zh-CN" altLang="en-US" dirty="0"/>
          </a:p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r>
              <a:rPr lang="zh-CN" altLang="en-US" dirty="0"/>
              <a:t>综合目标人群使用方便程度与项目开发难度，</a:t>
            </a:r>
            <a:endParaRPr lang="en-US" altLang="zh-CN" dirty="0"/>
          </a:p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r>
              <a:rPr lang="zh-CN" altLang="en-US" dirty="0"/>
              <a:t>选择以微信小程序原生框架为前端，</a:t>
            </a:r>
            <a:r>
              <a:rPr lang="en-US" altLang="zh-CN" dirty="0"/>
              <a:t>Django&amp;MySQL</a:t>
            </a:r>
            <a:r>
              <a:rPr lang="zh-CN" altLang="en-US" dirty="0"/>
              <a:t>为后端的方案。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364980" y="219075"/>
            <a:ext cx="2644775" cy="596900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2071370" y="1504951"/>
          <a:ext cx="8049260" cy="24955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2315"/>
                <a:gridCol w="2012315"/>
                <a:gridCol w="2012315"/>
                <a:gridCol w="2012315"/>
              </a:tblGrid>
              <a:tr h="8318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/>
                        <a:t>             </a:t>
                      </a:r>
                      <a:r>
                        <a:rPr lang="zh-CN" altLang="en-US" dirty="0"/>
                        <a:t>前端方案</a:t>
                      </a:r>
                      <a:endParaRPr lang="en-US" altLang="zh-CN" dirty="0"/>
                    </a:p>
                    <a:p>
                      <a:pPr>
                        <a:buNone/>
                      </a:pPr>
                      <a:r>
                        <a:rPr lang="zh-CN" altLang="en-US" dirty="0"/>
                        <a:t>参考项</a:t>
                      </a:r>
                      <a:endParaRPr lang="en-US" altLang="zh-CN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dirty="0"/>
                    </a:p>
                    <a:p>
                      <a:pPr algn="ctr">
                        <a:buNone/>
                      </a:pPr>
                      <a:r>
                        <a:rPr lang="en-US" altLang="zh-CN" dirty="0"/>
                        <a:t>html</a:t>
                      </a:r>
                      <a:r>
                        <a:rPr lang="zh-CN" altLang="en-US" dirty="0"/>
                        <a:t>网页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dirty="0"/>
                    </a:p>
                    <a:p>
                      <a:pPr>
                        <a:buNone/>
                      </a:pPr>
                      <a:r>
                        <a:rPr lang="en-US" altLang="zh-CN" dirty="0"/>
                        <a:t>Android</a:t>
                      </a:r>
                      <a:r>
                        <a:rPr lang="zh-CN" altLang="en-US" dirty="0"/>
                        <a:t>应用程序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dirty="0"/>
                    </a:p>
                    <a:p>
                      <a:pPr algn="ctr">
                        <a:buNone/>
                      </a:pPr>
                      <a:r>
                        <a:rPr lang="zh-CN" altLang="en-US" dirty="0"/>
                        <a:t>微信小程序</a:t>
                      </a:r>
                      <a:endParaRPr lang="zh-CN" altLang="en-US" dirty="0"/>
                    </a:p>
                  </a:txBody>
                  <a:tcPr/>
                </a:tc>
              </a:tr>
              <a:tr h="8318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altLang="zh-CN" dirty="0"/>
                    </a:p>
                    <a:p>
                      <a:pPr algn="ctr">
                        <a:buNone/>
                      </a:pPr>
                      <a:r>
                        <a:rPr lang="zh-CN" altLang="en-US" dirty="0"/>
                        <a:t>使用方便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dirty="0"/>
                    </a:p>
                    <a:p>
                      <a:pPr algn="ctr">
                        <a:buNone/>
                      </a:pPr>
                      <a:r>
                        <a:rPr lang="zh-CN" altLang="en-US" dirty="0"/>
                        <a:t>不方便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dirty="0"/>
                    </a:p>
                    <a:p>
                      <a:pPr algn="ctr">
                        <a:buNone/>
                      </a:pPr>
                      <a:r>
                        <a:rPr lang="zh-CN" altLang="en-US" dirty="0"/>
                        <a:t>方便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altLang="zh-CN" dirty="0"/>
                    </a:p>
                    <a:p>
                      <a:pPr algn="ctr">
                        <a:buNone/>
                      </a:pPr>
                      <a:r>
                        <a:rPr lang="zh-CN" altLang="en-US" dirty="0"/>
                        <a:t>方便</a:t>
                      </a:r>
                      <a:endParaRPr lang="zh-CN" altLang="en-US" dirty="0"/>
                    </a:p>
                  </a:txBody>
                  <a:tcPr/>
                </a:tc>
              </a:tr>
              <a:tr h="83185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dirty="0"/>
                    </a:p>
                    <a:p>
                      <a:pPr algn="ctr">
                        <a:buNone/>
                      </a:pPr>
                      <a:r>
                        <a:rPr lang="zh-CN" altLang="en-US" dirty="0"/>
                        <a:t>开发难度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altLang="zh-CN" dirty="0"/>
                    </a:p>
                    <a:p>
                      <a:pPr algn="ctr">
                        <a:buNone/>
                      </a:pPr>
                      <a:r>
                        <a:rPr lang="zh-CN" altLang="en-US" dirty="0"/>
                        <a:t>较容易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altLang="zh-CN" dirty="0"/>
                    </a:p>
                    <a:p>
                      <a:pPr algn="ctr">
                        <a:buNone/>
                      </a:pPr>
                      <a:r>
                        <a:rPr lang="zh-CN" altLang="en-US" dirty="0"/>
                        <a:t>较难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dirty="0"/>
                    </a:p>
                    <a:p>
                      <a:pPr algn="ctr">
                        <a:buNone/>
                      </a:pPr>
                      <a:r>
                        <a:rPr lang="zh-CN" altLang="en-US" dirty="0"/>
                        <a:t>较容易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563" y="1155700"/>
            <a:ext cx="3313111" cy="831850"/>
          </a:xfrm>
        </p:spPr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系统演示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64820" y="219075"/>
            <a:ext cx="2644775" cy="5969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64820" y="3707552"/>
            <a:ext cx="28520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/>
              <a:t>登录→宠物空间→论坛→活动</a:t>
            </a:r>
            <a:endParaRPr lang="zh-CN" altLang="en-US" sz="1600" dirty="0"/>
          </a:p>
        </p:txBody>
      </p:sp>
      <p:sp>
        <p:nvSpPr>
          <p:cNvPr id="7" name="矩形 6"/>
          <p:cNvSpPr/>
          <p:nvPr/>
        </p:nvSpPr>
        <p:spPr>
          <a:xfrm>
            <a:off x="3698240" y="0"/>
            <a:ext cx="849376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展示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51571" y="-212"/>
            <a:ext cx="3074988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52585" y="2489200"/>
            <a:ext cx="2101215" cy="210121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9229090" y="1717040"/>
            <a:ext cx="21247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微信小程序</a:t>
            </a:r>
            <a:r>
              <a:rPr lang="en-US" altLang="zh-CN"/>
              <a:t>(</a:t>
            </a:r>
            <a:r>
              <a:rPr lang="zh-CN" altLang="en-US"/>
              <a:t>体验版</a:t>
            </a:r>
            <a:r>
              <a:rPr lang="en-US" altLang="zh-CN"/>
              <a:t>)</a:t>
            </a:r>
            <a:endParaRPr lang="en-US" altLang="zh-CN"/>
          </a:p>
          <a:p>
            <a:r>
              <a:rPr lang="en-US" altLang="zh-CN"/>
              <a:t>(</a:t>
            </a:r>
            <a:r>
              <a:rPr lang="zh-CN" altLang="en-US"/>
              <a:t>需要申请体验资格</a:t>
            </a:r>
            <a:r>
              <a:rPr lang="en-US" altLang="zh-CN"/>
              <a:t>)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4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74750" y="522287"/>
            <a:ext cx="8564880" cy="587375"/>
          </a:xfrm>
        </p:spPr>
        <p:txBody>
          <a:bodyPr/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重点难题与解决方法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03350" y="1479550"/>
            <a:ext cx="9175750" cy="3676650"/>
          </a:xfrm>
        </p:spPr>
        <p:txBody>
          <a:bodyPr/>
          <a:lstStyle/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r>
              <a:rPr lang="en-US" altLang="zh-CN" dirty="0"/>
              <a:t>Q1</a:t>
            </a:r>
            <a:r>
              <a:rPr lang="zh-CN" altLang="en-US" dirty="0"/>
              <a:t>：云养宠版块的开发原计划使用直播形式，但微信小程序对于小程序直播要求有支付行为，因此难以实现。</a:t>
            </a:r>
            <a:endParaRPr lang="en-US" altLang="zh-CN" dirty="0"/>
          </a:p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endParaRPr lang="en-US" altLang="zh-CN" dirty="0"/>
          </a:p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r>
              <a:rPr lang="zh-CN" altLang="en-US" dirty="0"/>
              <a:t>解决方法：与助教交流后选择视频流方式，将论坛中的宠物视频填充视频流，打通云养宠与论坛版块。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364980" y="219075"/>
            <a:ext cx="2644775" cy="5969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74750" y="522287"/>
            <a:ext cx="8564880" cy="587375"/>
          </a:xfrm>
        </p:spPr>
        <p:txBody>
          <a:bodyPr/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重点难题与解决方法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03350" y="1479550"/>
            <a:ext cx="9175750" cy="3676650"/>
          </a:xfrm>
        </p:spPr>
        <p:txBody>
          <a:bodyPr/>
          <a:lstStyle/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r>
              <a:rPr lang="en-US" altLang="zh-CN" dirty="0"/>
              <a:t>Q2</a:t>
            </a:r>
            <a:r>
              <a:rPr lang="zh-CN" altLang="en-US" dirty="0"/>
              <a:t>：论坛热门页面的推荐算法。</a:t>
            </a:r>
            <a:endParaRPr lang="en-US" altLang="zh-CN" dirty="0"/>
          </a:p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endParaRPr lang="en-US" altLang="zh-CN" dirty="0"/>
          </a:p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r>
              <a:rPr lang="zh-CN" altLang="en-US" dirty="0"/>
              <a:t>解决方法：综合点赞、评论、浏览量与时间计算出热度值，依据热度值排序。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364980" y="219075"/>
            <a:ext cx="2644775" cy="5969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74750" y="522287"/>
            <a:ext cx="8564880" cy="587375"/>
          </a:xfrm>
        </p:spPr>
        <p:txBody>
          <a:bodyPr/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重点难题与解决方法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03350" y="1479550"/>
            <a:ext cx="9175750" cy="3676650"/>
          </a:xfrm>
        </p:spPr>
        <p:txBody>
          <a:bodyPr/>
          <a:lstStyle/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r>
              <a:rPr lang="en-US" altLang="zh-CN" dirty="0"/>
              <a:t>Q3</a:t>
            </a:r>
            <a:r>
              <a:rPr lang="zh-CN" altLang="en-US" dirty="0"/>
              <a:t>：发帖、云养宠视频、宠物相册以及活动页面的列表较长，导致加载时间过长，性能下滑。</a:t>
            </a:r>
            <a:endParaRPr lang="en-US" altLang="zh-CN" dirty="0"/>
          </a:p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endParaRPr lang="en-US" altLang="zh-CN" dirty="0"/>
          </a:p>
          <a:p>
            <a:pPr marL="0" indent="0">
              <a:lnSpc>
                <a:spcPct val="120000"/>
              </a:lnSpc>
              <a:spcAft>
                <a:spcPts val="1200"/>
              </a:spcAft>
              <a:buNone/>
            </a:pPr>
            <a:r>
              <a:rPr lang="zh-CN" altLang="en-US" dirty="0"/>
              <a:t>解决方法：采用分页式加载，后端先推送一定数量列表，待用户看完后前端再请求后续列表。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364980" y="219075"/>
            <a:ext cx="2644775" cy="5969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COMMONDATA" val="eyJoZGlkIjoiMzc3MWJhYjA5ZTE4Y2FmZjdlMTJkNzRjNjdiZWVkMTQ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TABLE_ENDDRAG_ORIGIN_RECT" val="608*176"/>
  <p:tag name="TABLE_ENDDRAG_RECT" val="207*138*608*176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C509D"/>
      </a:accent1>
      <a:accent2>
        <a:srgbClr val="CE92BF"/>
      </a:accent2>
      <a:accent3>
        <a:srgbClr val="E5CBE1"/>
      </a:accent3>
      <a:accent4>
        <a:srgbClr val="B0A7D1"/>
      </a:accent4>
      <a:accent5>
        <a:srgbClr val="9B72B0"/>
      </a:accent5>
      <a:accent6>
        <a:srgbClr val="6456A3"/>
      </a:accent6>
      <a:hlink>
        <a:srgbClr val="B28600"/>
      </a:hlink>
      <a:folHlink>
        <a:srgbClr val="48A1FA"/>
      </a:folHlink>
    </a:clrScheme>
    <a:fontScheme name="苹方01">
      <a:majorFont>
        <a:latin typeface="微软雅黑"/>
        <a:ea typeface="微软雅黑"/>
        <a:cs typeface=""/>
      </a:majorFont>
      <a:minorFont>
        <a:latin typeface="Arial Regular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999</Words>
  <Application>WPS 演示</Application>
  <PresentationFormat>宽屏</PresentationFormat>
  <Paragraphs>184</Paragraphs>
  <Slides>13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6" baseType="lpstr">
      <vt:lpstr>Arial</vt:lpstr>
      <vt:lpstr>宋体</vt:lpstr>
      <vt:lpstr>Wingdings</vt:lpstr>
      <vt:lpstr>微软雅黑 Light</vt:lpstr>
      <vt:lpstr>微软雅黑</vt:lpstr>
      <vt:lpstr>Arial Black</vt:lpstr>
      <vt:lpstr>PingFang SC Semibold</vt:lpstr>
      <vt:lpstr>PingFang SC Light</vt:lpstr>
      <vt:lpstr>Arial Regular</vt:lpstr>
      <vt:lpstr>Arial Unicode MS</vt:lpstr>
      <vt:lpstr>等线</vt:lpstr>
      <vt:lpstr>Calibri</vt:lpstr>
      <vt:lpstr>Office 主题​​</vt:lpstr>
      <vt:lpstr>软件创新创意大赛暨 软件工程课程结题答辩</vt:lpstr>
      <vt:lpstr>PowerPoint 演示文稿</vt:lpstr>
      <vt:lpstr>1.选题背景</vt:lpstr>
      <vt:lpstr>1.项目背景</vt:lpstr>
      <vt:lpstr>2.技术方案</vt:lpstr>
      <vt:lpstr>3.系统演示</vt:lpstr>
      <vt:lpstr>4.重点难题与解决方法</vt:lpstr>
      <vt:lpstr>4.重点难题与解决方法</vt:lpstr>
      <vt:lpstr>4.重点难题与解决方法</vt:lpstr>
      <vt:lpstr>5.测试部署</vt:lpstr>
      <vt:lpstr>6.小组分工与过程管理</vt:lpstr>
      <vt:lpstr>6.小组分工与过程管理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CAT H</dc:creator>
  <cp:lastModifiedBy>Vampire</cp:lastModifiedBy>
  <cp:revision>100</cp:revision>
  <dcterms:created xsi:type="dcterms:W3CDTF">2020-04-22T15:09:00Z</dcterms:created>
  <dcterms:modified xsi:type="dcterms:W3CDTF">2023-12-27T13:53:36Z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29F0B4532CF24F81B6AA00DA57BCD557_13</vt:lpwstr>
  </property>
  <property fmtid="{D5CDD505-2E9C-101B-9397-08002B2CF9AE}" pid="3" name="KSOProductBuildVer">
    <vt:lpwstr>2052-12.1.0.16120</vt:lpwstr>
  </property>
</Properties>
</file>

<file path=docProps/thumbnail.jpeg>
</file>